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85" r:id="rId6"/>
    <p:sldId id="281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66" r:id="rId15"/>
    <p:sldId id="267" r:id="rId16"/>
    <p:sldId id="271" r:id="rId17"/>
    <p:sldId id="269" r:id="rId18"/>
    <p:sldId id="270" r:id="rId19"/>
    <p:sldId id="268" r:id="rId20"/>
    <p:sldId id="272" r:id="rId21"/>
    <p:sldId id="283" r:id="rId22"/>
    <p:sldId id="273" r:id="rId23"/>
    <p:sldId id="274" r:id="rId24"/>
    <p:sldId id="275" r:id="rId25"/>
    <p:sldId id="276" r:id="rId26"/>
    <p:sldId id="279" r:id="rId27"/>
    <p:sldId id="277" r:id="rId28"/>
    <p:sldId id="280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0DB0A-1E20-40AC-B0B9-CD2E8A4AE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58FA30-1E03-4ACE-B834-61816D162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5AEF55-0275-4DCC-8A38-6E3E553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5D2578-BA34-423A-8371-30D7928D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AA95E6-D8C3-48E3-8415-C331DD51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7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E702D-F5DD-458C-88C6-D2C98CC5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95DBDD-9F05-4810-BB15-861D8DFDD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B5DB76-3001-4ECD-A71A-962E4534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20C38-1860-4369-B76A-8A5F9E207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CD23CB-5DD6-4775-AF58-FCA44B03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383B21-CF36-416A-80B4-B9AA4D748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F8A0D2-561E-4C71-AB34-554BE5DD7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81EB12-ACFB-4285-BEC2-7401F52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C7B30D-FDC9-442F-93C4-6F2C142F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4F05D-FE46-4F12-9F3B-E033FB7D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98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A0D20-2A2F-4BCD-8BDB-083EF60A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CDEA4F-8BA3-45E1-AB41-C0CCF041B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B765AA-8651-45A0-AE2A-423DE2A7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ED2E3C-8B03-4B71-9E74-FECC132D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23913-18D2-48A3-8376-D9676ED1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3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461DA-02B1-4687-B333-713B501F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C74868-B3E6-47DC-A56D-0DAFEBF3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A99619-6109-4760-B7BD-9ED25192C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736484-0001-4CD9-94F5-256B01C5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8D8244-8160-471F-92F0-8CA55999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199F4-6B22-4154-8FC0-EB96A7D5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ACF625-8221-4E86-96AC-DAD5D3255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5C631F-8B2E-44CB-8C6A-3624DF659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BBFD7D-7E9F-482C-9477-73C3BE42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5EDEDD-42C8-4986-840C-E161450C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064BA3-9919-4378-9A1A-D4F2D7A5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34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256C4-E5C8-4B4D-A526-240DC18C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466466-F7E9-4B39-8E55-49140B459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BB6458-79B6-46FF-9B32-FCE8C1EC4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D289CE-5737-4B38-B7EE-BDFE09885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C2659F-F093-480E-927D-2EE399BE0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28F125-DD28-4FE7-AD7A-F00D4D7B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1FEE622-E0B8-4268-A89F-5BFC36CC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ACBF91-8CFB-4E15-8790-EC0A3D4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2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28509-39E9-4F5B-8E9D-84D65B7A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E2CE4C-A065-44C9-97F1-D1029728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C7245C-A2DA-4911-B583-FC518C7D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2742E3-647C-4DCA-A012-DEC1418A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6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07886A-620D-4064-8AC8-835041A9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3CF634-79FD-4211-9066-294CF91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C34C9-4EFD-491F-8A9C-AE880F0B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5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13CC4-290D-40E1-BB3A-A5DC37BD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FFAC44-FD8D-489D-860D-92F51CB4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732BCF-2C47-4734-A9C3-16366C13B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7E8A94-08A9-42E2-ACA0-457FA00F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411299-C7F3-414C-B1B5-E723DF53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7D5333-1928-4BD6-8E49-00EAAB40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83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86F7E-F9A3-41C7-B9FC-7B9FE5F4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E1BC1E-4C33-497D-BC19-FB66C44CE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9BDFD4-ED82-42AD-B03D-D5B2785C4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847098-6084-4FE2-8826-0F8E3D7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6EBDCD-5296-4A73-B133-7E4C62A3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2BA894-9051-4827-9B45-9FDC4C94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8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CB227A-906D-4D96-A427-33F7DE0D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AFBB43-7317-4310-ADE6-A9444CD10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DDC3B-54B8-4454-A8C3-5FBFE64A4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BE40-160B-42D6-A343-29166B2D6796}" type="datetimeFigureOut">
              <a:rPr lang="zh-TW" altLang="en-US" smtClean="0"/>
              <a:t>2019/5/16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E98632-7833-4524-AB60-B67F5182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7606C-D835-4D90-BEB8-C71AE6DCD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73DE9-EE17-4BE4-816B-A5DA4A042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7107382" y="5623918"/>
            <a:ext cx="4934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防守陣地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3551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超級士兵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移動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(move)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朝砲塔方向前進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顯示圖片，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生命值越低圖片越紅</a:t>
            </a:r>
            <a:endParaRPr lang="en-US" altLang="zh-TW" sz="2800" b="1" dirty="0">
              <a:solidFill>
                <a:srgbClr val="FF0000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22171"/>
            <a:ext cx="1552965" cy="15529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移動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(move)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朝砲塔方向前進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顯示圖片</a:t>
            </a:r>
          </a:p>
        </p:txBody>
      </p:sp>
    </p:spTree>
    <p:extLst>
      <p:ext uri="{BB962C8B-B14F-4D97-AF65-F5344CB8AC3E}">
        <p14:creationId xmlns:p14="http://schemas.microsoft.com/office/powerpoint/2010/main" val="73061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86" y="4981060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633161" y="1680005"/>
            <a:ext cx="11125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提示：利用 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tint(r, g, b)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控制圖片染色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　　　利用 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pushStyle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()/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popStyle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避免染色影響其他圖片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36E8D2-3BB4-42C5-B0EE-3EE2CE00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801" y="4981060"/>
            <a:ext cx="1552965" cy="15529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151DE1C-558C-4380-98CA-FBE81EFCA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39" y="4981060"/>
            <a:ext cx="1552965" cy="15529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59AE7A-7C5F-4724-A5DB-CB075BBD3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154" y="4981061"/>
            <a:ext cx="1552964" cy="15529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41203A-C061-4D28-938E-85B2C56B7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492" y="4981061"/>
            <a:ext cx="1552964" cy="15529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59749A6-7460-4EF6-B574-B16D71C19BDE}"/>
              </a:ext>
            </a:extLst>
          </p:cNvPr>
          <p:cNvSpPr/>
          <p:nvPr/>
        </p:nvSpPr>
        <p:spPr>
          <a:xfrm>
            <a:off x="888642" y="3168202"/>
            <a:ext cx="1097911" cy="1097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FE1350-B0D5-4EE9-BB95-543AB77FC164}"/>
              </a:ext>
            </a:extLst>
          </p:cNvPr>
          <p:cNvSpPr/>
          <p:nvPr/>
        </p:nvSpPr>
        <p:spPr>
          <a:xfrm>
            <a:off x="5867820" y="3168202"/>
            <a:ext cx="1097911" cy="10979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C77F62-AF86-4F83-9AAA-FA0230BD7470}"/>
              </a:ext>
            </a:extLst>
          </p:cNvPr>
          <p:cNvSpPr txBox="1"/>
          <p:nvPr/>
        </p:nvSpPr>
        <p:spPr>
          <a:xfrm>
            <a:off x="1986553" y="3746498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(255, 255, 255)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1F215-E189-451A-839E-23FEFE88E5CC}"/>
              </a:ext>
            </a:extLst>
          </p:cNvPr>
          <p:cNvSpPr txBox="1"/>
          <p:nvPr/>
        </p:nvSpPr>
        <p:spPr>
          <a:xfrm>
            <a:off x="7024315" y="3810645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(255, 0, 0)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D7449A8-BE78-4B41-B53E-1365E2B8D3F3}"/>
              </a:ext>
            </a:extLst>
          </p:cNvPr>
          <p:cNvSpPr txBox="1"/>
          <p:nvPr/>
        </p:nvSpPr>
        <p:spPr>
          <a:xfrm>
            <a:off x="2163512" y="4457840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health: 255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490F80-08CE-4A0E-9255-122416706C3F}"/>
              </a:ext>
            </a:extLst>
          </p:cNvPr>
          <p:cNvSpPr txBox="1"/>
          <p:nvPr/>
        </p:nvSpPr>
        <p:spPr>
          <a:xfrm>
            <a:off x="7672940" y="4457840"/>
            <a:ext cx="3181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health: 1</a:t>
            </a:r>
          </a:p>
        </p:txBody>
      </p:sp>
    </p:spTree>
    <p:extLst>
      <p:ext uri="{BB962C8B-B14F-4D97-AF65-F5344CB8AC3E}">
        <p14:creationId xmlns:p14="http://schemas.microsoft.com/office/powerpoint/2010/main" val="225505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633161" y="1680005"/>
            <a:ext cx="1112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修改主程式中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讓超級士兵有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10%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機率生成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2397F8B-1CFE-4A3B-B170-B9F20A3EA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73" y="4873841"/>
            <a:ext cx="1552965" cy="155296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9BBDE4D-74CC-486A-BFAE-240939E6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35" y="4832461"/>
            <a:ext cx="1552965" cy="155296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DFABB97-0F32-45CE-85D4-6A471D61B4D0}"/>
              </a:ext>
            </a:extLst>
          </p:cNvPr>
          <p:cNvSpPr txBox="1"/>
          <p:nvPr/>
        </p:nvSpPr>
        <p:spPr>
          <a:xfrm>
            <a:off x="4484364" y="2788705"/>
            <a:ext cx="322327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6EDB3813-C705-4C1E-925E-0AEDE22BD181}"/>
              </a:ext>
            </a:extLst>
          </p:cNvPr>
          <p:cNvSpPr/>
          <p:nvPr/>
        </p:nvSpPr>
        <p:spPr>
          <a:xfrm rot="2263852">
            <a:off x="3904569" y="3498567"/>
            <a:ext cx="1340162" cy="1417583"/>
          </a:xfrm>
          <a:prstGeom prst="downArrow">
            <a:avLst>
              <a:gd name="adj1" fmla="val 50000"/>
              <a:gd name="adj2" fmla="val 7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90%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EF63534C-8F70-4F01-A09E-2D4281191CB6}"/>
              </a:ext>
            </a:extLst>
          </p:cNvPr>
          <p:cNvSpPr/>
          <p:nvPr/>
        </p:nvSpPr>
        <p:spPr>
          <a:xfrm rot="18915335">
            <a:off x="7037554" y="3494082"/>
            <a:ext cx="1340162" cy="1417583"/>
          </a:xfrm>
          <a:prstGeom prst="downArrow">
            <a:avLst>
              <a:gd name="adj1" fmla="val 50000"/>
              <a:gd name="adj2" fmla="val 7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10%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4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練習二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升級火焰砲彈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6BDAB3-794C-415B-80E3-E5E31D10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99" y="2695966"/>
            <a:ext cx="2159369" cy="21593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5682DB-8BAB-4CB1-A102-AAFF559C6E32}"/>
              </a:ext>
            </a:extLst>
          </p:cNvPr>
          <p:cNvSpPr txBox="1"/>
          <p:nvPr/>
        </p:nvSpPr>
        <p:spPr>
          <a:xfrm>
            <a:off x="5249879" y="2867709"/>
            <a:ext cx="6173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(Cannon)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實作火焰砲彈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並修改砲塔類別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(Tower)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方法，將砲彈升級成擊中敵人會爆炸的火焰砲彈</a:t>
            </a:r>
          </a:p>
        </p:txBody>
      </p:sp>
    </p:spTree>
    <p:extLst>
      <p:ext uri="{BB962C8B-B14F-4D97-AF65-F5344CB8AC3E}">
        <p14:creationId xmlns:p14="http://schemas.microsoft.com/office/powerpoint/2010/main" val="412007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2966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 rot="1710119">
            <a:off x="7805561" y="3505214"/>
            <a:ext cx="2664838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C8F1FAEC-270F-4A0E-B185-465CAC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302274"/>
            <a:ext cx="860955" cy="86095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3023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3022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413853"/>
            <a:ext cx="647990" cy="6479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18DD46-EAEE-4230-8049-ACFED86E8AD0}"/>
              </a:ext>
            </a:extLst>
          </p:cNvPr>
          <p:cNvSpPr txBox="1"/>
          <p:nvPr/>
        </p:nvSpPr>
        <p:spPr>
          <a:xfrm>
            <a:off x="1133832" y="5294297"/>
            <a:ext cx="17223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Rambo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95E238-0692-47B6-8A3A-E30E668B1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4299907"/>
            <a:ext cx="860955" cy="860955"/>
          </a:xfrm>
          <a:prstGeom prst="rect">
            <a:avLst/>
          </a:prstGeom>
        </p:spPr>
      </p:pic>
      <p:sp>
        <p:nvSpPr>
          <p:cNvPr id="13" name="向右箭號 25">
            <a:extLst>
              <a:ext uri="{FF2B5EF4-FFF2-40B4-BE49-F238E27FC236}">
                <a16:creationId xmlns:a16="http://schemas.microsoft.com/office/drawing/2014/main" id="{25D9C0EE-C807-4D09-B54E-8289AB49BCC2}"/>
              </a:ext>
            </a:extLst>
          </p:cNvPr>
          <p:cNvSpPr/>
          <p:nvPr/>
        </p:nvSpPr>
        <p:spPr>
          <a:xfrm rot="16200000" flipV="1">
            <a:off x="1447182" y="3257481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8AF84C-EC49-4075-9A23-3FDBEA44F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340" y="4390679"/>
            <a:ext cx="641858" cy="6418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947DE9-3A25-4122-84EE-A73A290584A5}"/>
              </a:ext>
            </a:extLst>
          </p:cNvPr>
          <p:cNvSpPr txBox="1"/>
          <p:nvPr/>
        </p:nvSpPr>
        <p:spPr>
          <a:xfrm>
            <a:off x="9698975" y="5294297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endParaRPr lang="en-US" altLang="zh-TW" sz="24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向右箭號 25">
            <a:extLst>
              <a:ext uri="{FF2B5EF4-FFF2-40B4-BE49-F238E27FC236}">
                <a16:creationId xmlns:a16="http://schemas.microsoft.com/office/drawing/2014/main" id="{04DA5042-9DB1-44E8-93D4-5372DB07946F}"/>
              </a:ext>
            </a:extLst>
          </p:cNvPr>
          <p:cNvSpPr/>
          <p:nvPr/>
        </p:nvSpPr>
        <p:spPr>
          <a:xfrm rot="16200000" flipV="1">
            <a:off x="10134387" y="3356192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22" name="圓角矩形 7">
            <a:extLst>
              <a:ext uri="{FF2B5EF4-FFF2-40B4-BE49-F238E27FC236}">
                <a16:creationId xmlns:a16="http://schemas.microsoft.com/office/drawing/2014/main" id="{312B981D-071A-45A0-875A-47CEA0EF482E}"/>
              </a:ext>
            </a:extLst>
          </p:cNvPr>
          <p:cNvSpPr/>
          <p:nvPr/>
        </p:nvSpPr>
        <p:spPr>
          <a:xfrm>
            <a:off x="7542131" y="2990476"/>
            <a:ext cx="4370031" cy="3083554"/>
          </a:xfrm>
          <a:prstGeom prst="roundRect">
            <a:avLst>
              <a:gd name="adj" fmla="val 10609"/>
            </a:avLst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34">
            <a:extLst>
              <a:ext uri="{FF2B5EF4-FFF2-40B4-BE49-F238E27FC236}">
                <a16:creationId xmlns:a16="http://schemas.microsoft.com/office/drawing/2014/main" id="{24F2F1BC-DB1B-45A5-AB40-9CD362ADE798}"/>
              </a:ext>
            </a:extLst>
          </p:cNvPr>
          <p:cNvSpPr/>
          <p:nvPr/>
        </p:nvSpPr>
        <p:spPr>
          <a:xfrm flipH="1">
            <a:off x="7650426" y="5160862"/>
            <a:ext cx="1722332" cy="691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86A490-859D-40FB-A18E-2CEE858EBE49}"/>
              </a:ext>
            </a:extLst>
          </p:cNvPr>
          <p:cNvSpPr txBox="1"/>
          <p:nvPr/>
        </p:nvSpPr>
        <p:spPr>
          <a:xfrm>
            <a:off x="5392695" y="528827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Explosion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B6D8EF-34C6-4CD3-82FE-4E38AAFEF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42" y="4018075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63552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64</a:t>
            </a: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0.5</a:t>
            </a:r>
            <a:endParaRPr lang="zh-TW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擊中敵人時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onHit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給予爆炸範圍內敵人傷害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顯示爆炸效果</a:t>
            </a:r>
          </a:p>
          <a:p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3" y="1422172"/>
            <a:ext cx="1206230" cy="12062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擊中敵人時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onHit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給予該敵人傷害、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將自己標記死亡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isAlive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= false)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60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(Explosion)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Explosion(float x, float y,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			   float time, float radius)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x, y: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爆炸位置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time: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爆炸特效持續時間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radius: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爆炸特效半徑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(Explosion)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void update()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更新時間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void display()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顯示特效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boolean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hasEnded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 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檢查特效是否播放完畢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550320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(update)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更新爆炸效果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或是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更新自身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若已經爆炸、且爆炸特效播放完畢，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才將自己標記死亡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顯示爆炸效果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或是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顯示自身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72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4934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玩法介紹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8C04A4-520C-4FC1-AA93-894521655FC8}"/>
              </a:ext>
            </a:extLst>
          </p:cNvPr>
          <p:cNvSpPr txBox="1"/>
          <p:nvPr/>
        </p:nvSpPr>
        <p:spPr>
          <a:xfrm>
            <a:off x="633162" y="1674674"/>
            <a:ext cx="59745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滑鼠：控制砲塔方向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空白鍵：發射砲彈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滑鼠左右鍵：發射砲彈、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遊戲結束時重新開始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防止敵人碰觸到你的砲塔，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擊倒敵人可獲得分數，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一旦被敵人碰觸到砲塔遊戲便結束。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21B5AA-278B-40F4-8024-7E22F74CF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97" y="1402190"/>
            <a:ext cx="5272817" cy="52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9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練習二：升級火焰砲彈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4400" b="1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550320"/>
            <a:ext cx="1206230" cy="120623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boolean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isExplosionHit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 soldier)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參考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的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isHit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 soldier)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方法，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實作一個檢查士兵是否在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爆炸範圍內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的方法，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並在爆炸當下呼叫使用。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841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練習三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升級追蹤火箭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C4C9E-DC2F-483F-ACE9-47B1AFA8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1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D99C37-C619-4C86-B4EB-7614A8B9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99" y="3262801"/>
            <a:ext cx="2159369" cy="10256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9A12952-17AF-4414-8432-CF1F845DF775}"/>
              </a:ext>
            </a:extLst>
          </p:cNvPr>
          <p:cNvSpPr txBox="1"/>
          <p:nvPr/>
        </p:nvSpPr>
        <p:spPr>
          <a:xfrm>
            <a:off x="5249879" y="2867709"/>
            <a:ext cx="61736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繼承火焰砲彈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實作火箭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並修改砲塔類別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(Tower)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fire()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方法，將火焰砲彈升級成能在一定範圍內跟隨滑鼠、且會隨飛行時間加快速度的火箭</a:t>
            </a:r>
          </a:p>
        </p:txBody>
      </p:sp>
    </p:spTree>
    <p:extLst>
      <p:ext uri="{BB962C8B-B14F-4D97-AF65-F5344CB8AC3E}">
        <p14:creationId xmlns:p14="http://schemas.microsoft.com/office/powerpoint/2010/main" val="232338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89554" y="1461481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1538208" y="3229391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 rot="961476">
            <a:off x="7597533" y="1758351"/>
            <a:ext cx="2044419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65" y="467134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42" y="467091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08" y="2346580"/>
            <a:ext cx="647990" cy="647990"/>
          </a:xfrm>
          <a:prstGeom prst="rect">
            <a:avLst/>
          </a:prstGeom>
        </p:spPr>
      </p:pic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8AF84C-EC49-4075-9A23-3FDBEA44F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84" y="2321184"/>
            <a:ext cx="641858" cy="6418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947DE9-3A25-4122-84EE-A73A290584A5}"/>
              </a:ext>
            </a:extLst>
          </p:cNvPr>
          <p:cNvSpPr txBox="1"/>
          <p:nvPr/>
        </p:nvSpPr>
        <p:spPr>
          <a:xfrm>
            <a:off x="5255940" y="3210315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FireCannon</a:t>
            </a:r>
            <a:endParaRPr lang="en-US" altLang="zh-TW" sz="2400" b="1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向右箭號 25">
            <a:extLst>
              <a:ext uri="{FF2B5EF4-FFF2-40B4-BE49-F238E27FC236}">
                <a16:creationId xmlns:a16="http://schemas.microsoft.com/office/drawing/2014/main" id="{04DA5042-9DB1-44E8-93D4-5372DB07946F}"/>
              </a:ext>
            </a:extLst>
          </p:cNvPr>
          <p:cNvSpPr/>
          <p:nvPr/>
        </p:nvSpPr>
        <p:spPr>
          <a:xfrm rot="16200000" flipH="1" flipV="1">
            <a:off x="5752090" y="3916198"/>
            <a:ext cx="932607" cy="698992"/>
          </a:xfrm>
          <a:prstGeom prst="rightArrow">
            <a:avLst>
              <a:gd name="adj1" fmla="val 50000"/>
              <a:gd name="adj2" fmla="val 242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3" name="向右箭號 34">
            <a:extLst>
              <a:ext uri="{FF2B5EF4-FFF2-40B4-BE49-F238E27FC236}">
                <a16:creationId xmlns:a16="http://schemas.microsoft.com/office/drawing/2014/main" id="{24F2F1BC-DB1B-45A5-AB40-9CD362ADE798}"/>
              </a:ext>
            </a:extLst>
          </p:cNvPr>
          <p:cNvSpPr/>
          <p:nvPr/>
        </p:nvSpPr>
        <p:spPr>
          <a:xfrm rot="19831325" flipH="1">
            <a:off x="7029131" y="4283342"/>
            <a:ext cx="1781409" cy="691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86A490-859D-40FB-A18E-2CEE858EBE49}"/>
              </a:ext>
            </a:extLst>
          </p:cNvPr>
          <p:cNvSpPr txBox="1"/>
          <p:nvPr/>
        </p:nvSpPr>
        <p:spPr>
          <a:xfrm>
            <a:off x="5289554" y="609532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Explosion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B6D8EF-34C6-4CD3-82FE-4E38AAFEF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01" y="4825125"/>
            <a:ext cx="1142787" cy="114278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8552309-75B4-4686-881F-4471155D2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58" y="2492002"/>
            <a:ext cx="641858" cy="304882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6AF3BE0A-8D29-4E9C-B93A-D2C7F1D14D1A}"/>
              </a:ext>
            </a:extLst>
          </p:cNvPr>
          <p:cNvSpPr txBox="1"/>
          <p:nvPr/>
        </p:nvSpPr>
        <p:spPr>
          <a:xfrm>
            <a:off x="9189793" y="3227132"/>
            <a:ext cx="203354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Rocket</a:t>
            </a:r>
          </a:p>
        </p:txBody>
      </p:sp>
      <p:sp>
        <p:nvSpPr>
          <p:cNvPr id="28" name="向右箭號 34">
            <a:extLst>
              <a:ext uri="{FF2B5EF4-FFF2-40B4-BE49-F238E27FC236}">
                <a16:creationId xmlns:a16="http://schemas.microsoft.com/office/drawing/2014/main" id="{D681649A-5D6A-4152-87B0-20D2819571C5}"/>
              </a:ext>
            </a:extLst>
          </p:cNvPr>
          <p:cNvSpPr/>
          <p:nvPr/>
        </p:nvSpPr>
        <p:spPr>
          <a:xfrm flipH="1">
            <a:off x="7524908" y="3111975"/>
            <a:ext cx="1429463" cy="69197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29" name="向右箭號 34">
            <a:extLst>
              <a:ext uri="{FF2B5EF4-FFF2-40B4-BE49-F238E27FC236}">
                <a16:creationId xmlns:a16="http://schemas.microsoft.com/office/drawing/2014/main" id="{2AE70D02-07BF-447B-A4B1-2FBA35A2F8C4}"/>
              </a:ext>
            </a:extLst>
          </p:cNvPr>
          <p:cNvSpPr/>
          <p:nvPr/>
        </p:nvSpPr>
        <p:spPr>
          <a:xfrm flipH="1">
            <a:off x="3591055" y="3095158"/>
            <a:ext cx="1429463" cy="69197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32" name="向右箭號 25">
            <a:extLst>
              <a:ext uri="{FF2B5EF4-FFF2-40B4-BE49-F238E27FC236}">
                <a16:creationId xmlns:a16="http://schemas.microsoft.com/office/drawing/2014/main" id="{24863C1B-41BF-4226-866E-7A1A54A766B4}"/>
              </a:ext>
            </a:extLst>
          </p:cNvPr>
          <p:cNvSpPr/>
          <p:nvPr/>
        </p:nvSpPr>
        <p:spPr>
          <a:xfrm rot="16200000" flipH="1" flipV="1">
            <a:off x="9667547" y="3916198"/>
            <a:ext cx="932607" cy="698992"/>
          </a:xfrm>
          <a:prstGeom prst="rightArrow">
            <a:avLst>
              <a:gd name="adj1" fmla="val 50000"/>
              <a:gd name="adj2" fmla="val 242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6A0401-4F9F-40F0-A835-3CF780622E99}"/>
              </a:ext>
            </a:extLst>
          </p:cNvPr>
          <p:cNvSpPr txBox="1"/>
          <p:nvPr/>
        </p:nvSpPr>
        <p:spPr>
          <a:xfrm>
            <a:off x="9205011" y="6095322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Trail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20C34988-338F-4C22-AA78-2290CB49A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458" y="4825125"/>
            <a:ext cx="1142787" cy="1142787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659EAF7A-EB69-445E-B3E5-4249D17FC793}"/>
              </a:ext>
            </a:extLst>
          </p:cNvPr>
          <p:cNvSpPr/>
          <p:nvPr/>
        </p:nvSpPr>
        <p:spPr>
          <a:xfrm>
            <a:off x="7415318" y="1401634"/>
            <a:ext cx="4011346" cy="3383947"/>
          </a:xfrm>
          <a:custGeom>
            <a:avLst/>
            <a:gdLst>
              <a:gd name="connsiteX0" fmla="*/ 0 w 3997997"/>
              <a:gd name="connsiteY0" fmla="*/ 0 h 5326213"/>
              <a:gd name="connsiteX1" fmla="*/ 3997997 w 3997997"/>
              <a:gd name="connsiteY1" fmla="*/ 0 h 5326213"/>
              <a:gd name="connsiteX2" fmla="*/ 3997997 w 3997997"/>
              <a:gd name="connsiteY2" fmla="*/ 5326213 h 5326213"/>
              <a:gd name="connsiteX3" fmla="*/ 1328216 w 3997997"/>
              <a:gd name="connsiteY3" fmla="*/ 5326213 h 5326213"/>
              <a:gd name="connsiteX4" fmla="*/ 1882195 w 3997997"/>
              <a:gd name="connsiteY4" fmla="*/ 2529618 h 5326213"/>
              <a:gd name="connsiteX5" fmla="*/ 66744 w 3997997"/>
              <a:gd name="connsiteY5" fmla="*/ 2529618 h 5326213"/>
              <a:gd name="connsiteX6" fmla="*/ 0 w 3997997"/>
              <a:gd name="connsiteY6" fmla="*/ 0 h 5326213"/>
              <a:gd name="connsiteX0" fmla="*/ 0 w 3997997"/>
              <a:gd name="connsiteY0" fmla="*/ 0 h 5326213"/>
              <a:gd name="connsiteX1" fmla="*/ 3997997 w 3997997"/>
              <a:gd name="connsiteY1" fmla="*/ 0 h 5326213"/>
              <a:gd name="connsiteX2" fmla="*/ 3997997 w 3997997"/>
              <a:gd name="connsiteY2" fmla="*/ 5326213 h 5326213"/>
              <a:gd name="connsiteX3" fmla="*/ 1708660 w 3997997"/>
              <a:gd name="connsiteY3" fmla="*/ 3397296 h 5326213"/>
              <a:gd name="connsiteX4" fmla="*/ 1882195 w 3997997"/>
              <a:gd name="connsiteY4" fmla="*/ 2529618 h 5326213"/>
              <a:gd name="connsiteX5" fmla="*/ 66744 w 3997997"/>
              <a:gd name="connsiteY5" fmla="*/ 2529618 h 5326213"/>
              <a:gd name="connsiteX6" fmla="*/ 0 w 3997997"/>
              <a:gd name="connsiteY6" fmla="*/ 0 h 5326213"/>
              <a:gd name="connsiteX0" fmla="*/ 0 w 4011346"/>
              <a:gd name="connsiteY0" fmla="*/ 0 h 3397296"/>
              <a:gd name="connsiteX1" fmla="*/ 3997997 w 4011346"/>
              <a:gd name="connsiteY1" fmla="*/ 0 h 3397296"/>
              <a:gd name="connsiteX2" fmla="*/ 4011346 w 4011346"/>
              <a:gd name="connsiteY2" fmla="*/ 3383947 h 3397296"/>
              <a:gd name="connsiteX3" fmla="*/ 1708660 w 4011346"/>
              <a:gd name="connsiteY3" fmla="*/ 3397296 h 3397296"/>
              <a:gd name="connsiteX4" fmla="*/ 1882195 w 4011346"/>
              <a:gd name="connsiteY4" fmla="*/ 2529618 h 3397296"/>
              <a:gd name="connsiteX5" fmla="*/ 66744 w 4011346"/>
              <a:gd name="connsiteY5" fmla="*/ 2529618 h 3397296"/>
              <a:gd name="connsiteX6" fmla="*/ 0 w 4011346"/>
              <a:gd name="connsiteY6" fmla="*/ 0 h 3397296"/>
              <a:gd name="connsiteX0" fmla="*/ 0 w 4011346"/>
              <a:gd name="connsiteY0" fmla="*/ 0 h 3383947"/>
              <a:gd name="connsiteX1" fmla="*/ 3997997 w 4011346"/>
              <a:gd name="connsiteY1" fmla="*/ 0 h 3383947"/>
              <a:gd name="connsiteX2" fmla="*/ 4011346 w 4011346"/>
              <a:gd name="connsiteY2" fmla="*/ 3383947 h 3383947"/>
              <a:gd name="connsiteX3" fmla="*/ 1728683 w 4011346"/>
              <a:gd name="connsiteY3" fmla="*/ 3370599 h 3383947"/>
              <a:gd name="connsiteX4" fmla="*/ 1882195 w 4011346"/>
              <a:gd name="connsiteY4" fmla="*/ 2529618 h 3383947"/>
              <a:gd name="connsiteX5" fmla="*/ 66744 w 4011346"/>
              <a:gd name="connsiteY5" fmla="*/ 2529618 h 3383947"/>
              <a:gd name="connsiteX6" fmla="*/ 0 w 4011346"/>
              <a:gd name="connsiteY6" fmla="*/ 0 h 3383947"/>
              <a:gd name="connsiteX0" fmla="*/ 0 w 4011346"/>
              <a:gd name="connsiteY0" fmla="*/ 0 h 3383947"/>
              <a:gd name="connsiteX1" fmla="*/ 3997997 w 4011346"/>
              <a:gd name="connsiteY1" fmla="*/ 0 h 3383947"/>
              <a:gd name="connsiteX2" fmla="*/ 4011346 w 4011346"/>
              <a:gd name="connsiteY2" fmla="*/ 3383947 h 3383947"/>
              <a:gd name="connsiteX3" fmla="*/ 1728683 w 4011346"/>
              <a:gd name="connsiteY3" fmla="*/ 3370599 h 3383947"/>
              <a:gd name="connsiteX4" fmla="*/ 1882195 w 4011346"/>
              <a:gd name="connsiteY4" fmla="*/ 2529618 h 3383947"/>
              <a:gd name="connsiteX5" fmla="*/ 20023 w 4011346"/>
              <a:gd name="connsiteY5" fmla="*/ 2529618 h 3383947"/>
              <a:gd name="connsiteX6" fmla="*/ 0 w 4011346"/>
              <a:gd name="connsiteY6" fmla="*/ 0 h 338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1346" h="3383947">
                <a:moveTo>
                  <a:pt x="0" y="0"/>
                </a:moveTo>
                <a:lnTo>
                  <a:pt x="3997997" y="0"/>
                </a:lnTo>
                <a:cubicBezTo>
                  <a:pt x="4002447" y="1127982"/>
                  <a:pt x="4006896" y="2255965"/>
                  <a:pt x="4011346" y="3383947"/>
                </a:cubicBezTo>
                <a:lnTo>
                  <a:pt x="1728683" y="3370599"/>
                </a:lnTo>
                <a:lnTo>
                  <a:pt x="1882195" y="2529618"/>
                </a:lnTo>
                <a:lnTo>
                  <a:pt x="20023" y="2529618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09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80188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追蹤火箭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rocketImg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0.8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最大追蹤角度：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30</a:t>
            </a: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每秒加速度：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</a:t>
            </a:r>
            <a:endParaRPr lang="zh-TW" alt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3" y="1422172"/>
            <a:ext cx="1206230" cy="12062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42413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火焰砲彈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傷害：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firecannonImg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爆炸範圍：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64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爆炸特效持續時間：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0.5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0440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706732" y="1689149"/>
            <a:ext cx="8706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軌跡特效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(Trail)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Trail(float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startX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, float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startY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startX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, 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startY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: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 起始位置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update(float x, float y)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//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更新軌跡最新位置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update()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//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不加入新位置，僅將已存在的軌跡變小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CFA16-98F7-4061-86E4-29F6D7C3E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689149"/>
            <a:ext cx="1142787" cy="11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建構式：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除了建構自身以外，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也新增一個軌跡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(Trail)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物件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025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(update)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除了進行繼承的更新外，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視已經爆炸與否決定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更新軌跡位置的方式，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也視已經爆炸與否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決定是否</a:t>
            </a:r>
            <a:r>
              <a:rPr lang="zh-TW" alt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更新速度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與</a:t>
            </a:r>
            <a:r>
              <a:rPr lang="zh-TW" altLang="en-US" sz="28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飛行角度</a:t>
            </a:r>
            <a:endParaRPr lang="en-US" altLang="zh-TW" sz="2800" b="1" u="sng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顯示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(display)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除了顯示自身以外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也顯示軌跡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857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練習三：升級追蹤火箭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(Rocket)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21" y="1866956"/>
            <a:ext cx="1206230" cy="5729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2698791" y="1550320"/>
            <a:ext cx="887471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火箭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更新速度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updateSpeed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將速度加上加速度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記得每秒為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60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畫格！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更新飛行角度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updateAngle</a:t>
            </a:r>
            <a:r>
              <a:rPr lang="en-US" altLang="zh-TW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判斷目前飛行角度與面向滑鼠角度之間的夾角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若夾角小於指定的角度，則將飛行角度改為朝向滑鼠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提示：與滑鼠角度計算可參考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Tower.fire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夾角計算可使用主程式最下方的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float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getRadiansDifference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(float a, float b)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取得兩個角度之間最小夾角大小絕對值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單位皆為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radians)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065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2966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>
            <a:off x="7657477" y="2181507"/>
            <a:ext cx="1722332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3023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3022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413853"/>
            <a:ext cx="647990" cy="64799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302274"/>
            <a:ext cx="860955" cy="8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士兵管理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04935" y="1653508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5127693" y="2744117"/>
            <a:ext cx="201216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soldiers[]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46" y="659161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3" y="659118"/>
            <a:ext cx="860954" cy="860954"/>
          </a:xfrm>
          <a:prstGeom prst="rect">
            <a:avLst/>
          </a:prstGeom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EAB48447-B5BB-2B4F-9357-2C48353A987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6133776" y="2115173"/>
            <a:ext cx="1" cy="6289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E91811-12E4-834F-8B67-AA3661C5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5124"/>
              </p:ext>
            </p:extLst>
          </p:nvPr>
        </p:nvGraphicFramePr>
        <p:xfrm>
          <a:off x="950331" y="347323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3587353"/>
            <a:ext cx="541204" cy="5412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6A4835-30E6-314F-A9FD-4A2727EA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3587353"/>
            <a:ext cx="541204" cy="5412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716E7A-D22A-9248-B6E4-ABE770DE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3587353"/>
            <a:ext cx="541204" cy="5412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A926B1-AC15-1848-91EE-DA8CDE26F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3587353"/>
            <a:ext cx="541204" cy="54120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D53123-C5AF-3540-9080-C9DD01576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4" y="3587353"/>
            <a:ext cx="541204" cy="54120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9DBD6AC-2A67-2143-A601-960C2871F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75124"/>
              </p:ext>
            </p:extLst>
          </p:nvPr>
        </p:nvGraphicFramePr>
        <p:xfrm>
          <a:off x="950331" y="511246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86FFC2BB-36AB-4C4B-A876-1C445CB26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5226583"/>
            <a:ext cx="541204" cy="54120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8F1273-0505-E749-9096-79307A2F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5226583"/>
            <a:ext cx="541204" cy="54120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7E9CA1-F8C0-CA4F-A286-F275F788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5226583"/>
            <a:ext cx="541204" cy="54120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00EAEB9-6A8E-C148-BACE-CFB4EC5BB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5226583"/>
            <a:ext cx="541204" cy="54120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FBBD944-7FCD-D348-B60A-FAB4E106D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4" y="5226583"/>
            <a:ext cx="541204" cy="54120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0F2BC34-07B4-A74B-B0DC-0A8F7662F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1" y="5226583"/>
            <a:ext cx="541204" cy="5412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11BE5E1-6BC8-AA40-A1AD-DD960A610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5226583"/>
            <a:ext cx="541204" cy="54120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EC8DE7E-F519-804C-818E-2FA50D620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5226583"/>
            <a:ext cx="541204" cy="54120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760ABF5-BC6B-C44A-955C-32D3D1871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5226583"/>
            <a:ext cx="541204" cy="5412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E92C3D5-C4ED-A949-8558-B30DD4C2F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5226583"/>
            <a:ext cx="541204" cy="5412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E27EE3-C6D2-614D-8718-A76AF9023C0F}"/>
              </a:ext>
            </a:extLst>
          </p:cNvPr>
          <p:cNvSpPr txBox="1"/>
          <p:nvPr/>
        </p:nvSpPr>
        <p:spPr>
          <a:xfrm>
            <a:off x="940754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DFB2B9-3BAD-C640-B91F-6C4927F2E5E1}"/>
              </a:ext>
            </a:extLst>
          </p:cNvPr>
          <p:cNvSpPr txBox="1"/>
          <p:nvPr/>
        </p:nvSpPr>
        <p:spPr>
          <a:xfrm>
            <a:off x="1609827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F11F589-3E48-9C4E-A925-40B202589E05}"/>
              </a:ext>
            </a:extLst>
          </p:cNvPr>
          <p:cNvSpPr txBox="1"/>
          <p:nvPr/>
        </p:nvSpPr>
        <p:spPr>
          <a:xfrm>
            <a:off x="2301203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9DF3B-9BD9-AE49-88C8-4A302246E714}"/>
              </a:ext>
            </a:extLst>
          </p:cNvPr>
          <p:cNvSpPr txBox="1"/>
          <p:nvPr/>
        </p:nvSpPr>
        <p:spPr>
          <a:xfrm>
            <a:off x="297027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467FEA2-BD84-6D48-8288-D399238D8622}"/>
              </a:ext>
            </a:extLst>
          </p:cNvPr>
          <p:cNvSpPr txBox="1"/>
          <p:nvPr/>
        </p:nvSpPr>
        <p:spPr>
          <a:xfrm>
            <a:off x="363934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07BC4A-3D4C-DF45-B38F-8687717B5679}"/>
              </a:ext>
            </a:extLst>
          </p:cNvPr>
          <p:cNvSpPr txBox="1"/>
          <p:nvPr/>
        </p:nvSpPr>
        <p:spPr>
          <a:xfrm>
            <a:off x="940754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C55FE42-723D-6F42-95EB-D6113A71252A}"/>
              </a:ext>
            </a:extLst>
          </p:cNvPr>
          <p:cNvSpPr txBox="1"/>
          <p:nvPr/>
        </p:nvSpPr>
        <p:spPr>
          <a:xfrm>
            <a:off x="1609827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F2F4595-9A01-244F-AF19-DC312FC73D74}"/>
              </a:ext>
            </a:extLst>
          </p:cNvPr>
          <p:cNvSpPr txBox="1"/>
          <p:nvPr/>
        </p:nvSpPr>
        <p:spPr>
          <a:xfrm>
            <a:off x="2301203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0CE9FC7-2697-AC44-86F5-8BED1D0C6EE4}"/>
              </a:ext>
            </a:extLst>
          </p:cNvPr>
          <p:cNvSpPr txBox="1"/>
          <p:nvPr/>
        </p:nvSpPr>
        <p:spPr>
          <a:xfrm>
            <a:off x="297027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A3A271C-6399-E845-B9B6-813A3577923F}"/>
              </a:ext>
            </a:extLst>
          </p:cNvPr>
          <p:cNvSpPr txBox="1"/>
          <p:nvPr/>
        </p:nvSpPr>
        <p:spPr>
          <a:xfrm>
            <a:off x="363934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59868A1-C7E5-1F4A-BB27-DED0ED31F4E5}"/>
              </a:ext>
            </a:extLst>
          </p:cNvPr>
          <p:cNvSpPr txBox="1"/>
          <p:nvPr/>
        </p:nvSpPr>
        <p:spPr>
          <a:xfrm>
            <a:off x="4308987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84F020-649D-CA41-B057-207D30A0A1AD}"/>
              </a:ext>
            </a:extLst>
          </p:cNvPr>
          <p:cNvSpPr txBox="1"/>
          <p:nvPr/>
        </p:nvSpPr>
        <p:spPr>
          <a:xfrm>
            <a:off x="4978060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1AD268-A998-2744-A00A-E6A4A6064C7C}"/>
              </a:ext>
            </a:extLst>
          </p:cNvPr>
          <p:cNvSpPr txBox="1"/>
          <p:nvPr/>
        </p:nvSpPr>
        <p:spPr>
          <a:xfrm>
            <a:off x="566943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9A32BD-E2F6-494E-A98E-6CF11F515941}"/>
              </a:ext>
            </a:extLst>
          </p:cNvPr>
          <p:cNvSpPr txBox="1"/>
          <p:nvPr/>
        </p:nvSpPr>
        <p:spPr>
          <a:xfrm>
            <a:off x="633850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E090C4C-EE0B-7C4B-85BF-B61C8CE77B75}"/>
              </a:ext>
            </a:extLst>
          </p:cNvPr>
          <p:cNvSpPr txBox="1"/>
          <p:nvPr/>
        </p:nvSpPr>
        <p:spPr>
          <a:xfrm>
            <a:off x="7007582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52FAE-6DCC-AD40-988A-DA505DB6A864}"/>
              </a:ext>
            </a:extLst>
          </p:cNvPr>
          <p:cNvSpPr txBox="1"/>
          <p:nvPr/>
        </p:nvSpPr>
        <p:spPr>
          <a:xfrm>
            <a:off x="6133775" y="226066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45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士兵管理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204935" y="1653508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5127693" y="2744117"/>
            <a:ext cx="2012165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soldiers[]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46" y="659161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3" y="659118"/>
            <a:ext cx="860954" cy="860954"/>
          </a:xfrm>
          <a:prstGeom prst="rect">
            <a:avLst/>
          </a:prstGeom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EAB48447-B5BB-2B4F-9357-2C48353A987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6133776" y="2115173"/>
            <a:ext cx="1" cy="6289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9E91811-12E4-834F-8B67-AA3661C52A40}"/>
              </a:ext>
            </a:extLst>
          </p:cNvPr>
          <p:cNvGraphicFramePr>
            <a:graphicFrameLocks noGrp="1"/>
          </p:cNvGraphicFramePr>
          <p:nvPr/>
        </p:nvGraphicFramePr>
        <p:xfrm>
          <a:off x="950331" y="347323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44" name="圖片 43">
            <a:extLst>
              <a:ext uri="{FF2B5EF4-FFF2-40B4-BE49-F238E27FC236}">
                <a16:creationId xmlns:a16="http://schemas.microsoft.com/office/drawing/2014/main" id="{B0A0C6E8-F583-4585-847C-4589ED96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3587353"/>
            <a:ext cx="541204" cy="54120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6A4835-30E6-314F-A9FD-4A2727EA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3587353"/>
            <a:ext cx="541204" cy="5412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716E7A-D22A-9248-B6E4-ABE770DE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3587353"/>
            <a:ext cx="541204" cy="54120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A926B1-AC15-1848-91EE-DA8CDE26F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3587353"/>
            <a:ext cx="541204" cy="54120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9DBD6AC-2A67-2143-A601-960C2871FAC0}"/>
              </a:ext>
            </a:extLst>
          </p:cNvPr>
          <p:cNvGraphicFramePr>
            <a:graphicFrameLocks noGrp="1"/>
          </p:cNvGraphicFramePr>
          <p:nvPr/>
        </p:nvGraphicFramePr>
        <p:xfrm>
          <a:off x="950331" y="5112465"/>
          <a:ext cx="10808080" cy="7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505">
                  <a:extLst>
                    <a:ext uri="{9D8B030D-6E8A-4147-A177-3AD203B41FA5}">
                      <a16:colId xmlns:a16="http://schemas.microsoft.com/office/drawing/2014/main" val="1099451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2695385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33379568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50087808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947273367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67038875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08350872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76272421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36720220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206746552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182092966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788657095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192242372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905317543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3479282829"/>
                    </a:ext>
                  </a:extLst>
                </a:gridCol>
                <a:gridCol w="675505">
                  <a:extLst>
                    <a:ext uri="{9D8B030D-6E8A-4147-A177-3AD203B41FA5}">
                      <a16:colId xmlns:a16="http://schemas.microsoft.com/office/drawing/2014/main" val="2030283033"/>
                    </a:ext>
                  </a:extLst>
                </a:gridCol>
              </a:tblGrid>
              <a:tr h="7694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2495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86FFC2BB-36AB-4C4B-A876-1C445CB26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91" y="5226583"/>
            <a:ext cx="541204" cy="54120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A8F1273-0505-E749-9096-79307A2F6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616" y="5226583"/>
            <a:ext cx="541204" cy="54120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17E9CA1-F8C0-CA4F-A286-F275F788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89" y="5226583"/>
            <a:ext cx="541204" cy="54120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00EAEB9-6A8E-C148-BACE-CFB4EC5BB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62" y="5226583"/>
            <a:ext cx="541204" cy="5412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11BE5E1-6BC8-AA40-A1AD-DD960A610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5226583"/>
            <a:ext cx="541204" cy="54120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EC8DE7E-F519-804C-818E-2FA50D620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5226583"/>
            <a:ext cx="541204" cy="54120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760ABF5-BC6B-C44A-955C-32D3D1871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5226583"/>
            <a:ext cx="541204" cy="54120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E92C3D5-C4ED-A949-8558-B30DD4C2F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5226583"/>
            <a:ext cx="541204" cy="5412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E27EE3-C6D2-614D-8718-A76AF9023C0F}"/>
              </a:ext>
            </a:extLst>
          </p:cNvPr>
          <p:cNvSpPr txBox="1"/>
          <p:nvPr/>
        </p:nvSpPr>
        <p:spPr>
          <a:xfrm>
            <a:off x="940754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DFB2B9-3BAD-C640-B91F-6C4927F2E5E1}"/>
              </a:ext>
            </a:extLst>
          </p:cNvPr>
          <p:cNvSpPr txBox="1"/>
          <p:nvPr/>
        </p:nvSpPr>
        <p:spPr>
          <a:xfrm>
            <a:off x="1603447" y="4283964"/>
            <a:ext cx="72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F11F589-3E48-9C4E-A925-40B202589E05}"/>
              </a:ext>
            </a:extLst>
          </p:cNvPr>
          <p:cNvSpPr txBox="1"/>
          <p:nvPr/>
        </p:nvSpPr>
        <p:spPr>
          <a:xfrm>
            <a:off x="2301203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9DF3B-9BD9-AE49-88C8-4A302246E714}"/>
              </a:ext>
            </a:extLst>
          </p:cNvPr>
          <p:cNvSpPr txBox="1"/>
          <p:nvPr/>
        </p:nvSpPr>
        <p:spPr>
          <a:xfrm>
            <a:off x="297027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467FEA2-BD84-6D48-8288-D399238D8622}"/>
              </a:ext>
            </a:extLst>
          </p:cNvPr>
          <p:cNvSpPr txBox="1"/>
          <p:nvPr/>
        </p:nvSpPr>
        <p:spPr>
          <a:xfrm>
            <a:off x="363934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607BC4A-3D4C-DF45-B38F-8687717B5679}"/>
              </a:ext>
            </a:extLst>
          </p:cNvPr>
          <p:cNvSpPr txBox="1"/>
          <p:nvPr/>
        </p:nvSpPr>
        <p:spPr>
          <a:xfrm>
            <a:off x="940754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C55FE42-723D-6F42-95EB-D6113A71252A}"/>
              </a:ext>
            </a:extLst>
          </p:cNvPr>
          <p:cNvSpPr txBox="1"/>
          <p:nvPr/>
        </p:nvSpPr>
        <p:spPr>
          <a:xfrm>
            <a:off x="1609827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0070C0"/>
                </a:solidFill>
              </a:rPr>
              <a:t>isAlive</a:t>
            </a:r>
            <a:endParaRPr kumimoji="1" lang="en-US" altLang="zh-TW" sz="1600" dirty="0">
              <a:solidFill>
                <a:srgbClr val="0070C0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</a:rPr>
              <a:t>true</a:t>
            </a:r>
            <a:endParaRPr kumimoji="1"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F2F4595-9A01-244F-AF19-DC312FC73D74}"/>
              </a:ext>
            </a:extLst>
          </p:cNvPr>
          <p:cNvSpPr txBox="1"/>
          <p:nvPr/>
        </p:nvSpPr>
        <p:spPr>
          <a:xfrm>
            <a:off x="2301203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0CE9FC7-2697-AC44-86F5-8BED1D0C6EE4}"/>
              </a:ext>
            </a:extLst>
          </p:cNvPr>
          <p:cNvSpPr txBox="1"/>
          <p:nvPr/>
        </p:nvSpPr>
        <p:spPr>
          <a:xfrm>
            <a:off x="297027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584F020-649D-CA41-B057-207D30A0A1AD}"/>
              </a:ext>
            </a:extLst>
          </p:cNvPr>
          <p:cNvSpPr txBox="1"/>
          <p:nvPr/>
        </p:nvSpPr>
        <p:spPr>
          <a:xfrm>
            <a:off x="4978060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1AD268-A998-2744-A00A-E6A4A6064C7C}"/>
              </a:ext>
            </a:extLst>
          </p:cNvPr>
          <p:cNvSpPr txBox="1"/>
          <p:nvPr/>
        </p:nvSpPr>
        <p:spPr>
          <a:xfrm>
            <a:off x="5669436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59A32BD-E2F6-494E-A98E-6CF11F515941}"/>
              </a:ext>
            </a:extLst>
          </p:cNvPr>
          <p:cNvSpPr txBox="1"/>
          <p:nvPr/>
        </p:nvSpPr>
        <p:spPr>
          <a:xfrm>
            <a:off x="6338509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E090C4C-EE0B-7C4B-85BF-B61C8CE77B75}"/>
              </a:ext>
            </a:extLst>
          </p:cNvPr>
          <p:cNvSpPr txBox="1"/>
          <p:nvPr/>
        </p:nvSpPr>
        <p:spPr>
          <a:xfrm>
            <a:off x="7007582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60A10B3-37CB-8849-92A7-3430860FD1DE}"/>
              </a:ext>
            </a:extLst>
          </p:cNvPr>
          <p:cNvSpPr txBox="1"/>
          <p:nvPr/>
        </p:nvSpPr>
        <p:spPr>
          <a:xfrm>
            <a:off x="6133775" y="226066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spawnSoldier</a:t>
            </a:r>
            <a:r>
              <a:rPr lang="en-US" altLang="zh-TW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()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7C3F3B79-43EB-CB48-B12A-465CBD3E6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84" y="3594553"/>
            <a:ext cx="541204" cy="54120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1637B52-3F4F-AF46-83D1-DE1E46C86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57" y="3594553"/>
            <a:ext cx="541204" cy="541204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B339FE9-E8E6-6242-9F79-83064C039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79" y="3594553"/>
            <a:ext cx="541204" cy="541204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7904213F-DD70-DF42-B4F8-9A1E58A7D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5" y="3594553"/>
            <a:ext cx="541204" cy="541204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0410FA-3893-2043-9981-635225E4385E}"/>
              </a:ext>
            </a:extLst>
          </p:cNvPr>
          <p:cNvSpPr txBox="1"/>
          <p:nvPr/>
        </p:nvSpPr>
        <p:spPr>
          <a:xfrm>
            <a:off x="4302607" y="4283964"/>
            <a:ext cx="72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EB234D-9D99-2444-8B11-94C9EBDF9189}"/>
              </a:ext>
            </a:extLst>
          </p:cNvPr>
          <p:cNvSpPr txBox="1"/>
          <p:nvPr/>
        </p:nvSpPr>
        <p:spPr>
          <a:xfrm>
            <a:off x="4978060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0925769-71A3-EB4C-ABF2-F1904F3AAB3A}"/>
              </a:ext>
            </a:extLst>
          </p:cNvPr>
          <p:cNvSpPr txBox="1"/>
          <p:nvPr/>
        </p:nvSpPr>
        <p:spPr>
          <a:xfrm>
            <a:off x="5669436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7EE34B0-4C9B-4B41-A5BD-D090813A57DE}"/>
              </a:ext>
            </a:extLst>
          </p:cNvPr>
          <p:cNvSpPr txBox="1"/>
          <p:nvPr/>
        </p:nvSpPr>
        <p:spPr>
          <a:xfrm>
            <a:off x="6338509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B7CC015-9540-9E4B-8F14-585BE6ACEB55}"/>
              </a:ext>
            </a:extLst>
          </p:cNvPr>
          <p:cNvSpPr txBox="1"/>
          <p:nvPr/>
        </p:nvSpPr>
        <p:spPr>
          <a:xfrm>
            <a:off x="7007582" y="428396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isAlive</a:t>
            </a:r>
            <a:endParaRPr kumimoji="1" lang="en-US" altLang="zh-TW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kumimoji="1" lang="zh-TW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E3F6F6F5-F85F-F44B-9677-FDB6886025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35" y="3587353"/>
            <a:ext cx="541204" cy="541204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1C8971C5-1AEA-864E-A672-A79A580630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41" y="3587353"/>
            <a:ext cx="541204" cy="541204"/>
          </a:xfrm>
          <a:prstGeom prst="rect">
            <a:avLst/>
          </a:prstGeom>
        </p:spPr>
      </p:pic>
      <p:sp>
        <p:nvSpPr>
          <p:cNvPr id="69" name="文字方塊 68">
            <a:extLst>
              <a:ext uri="{FF2B5EF4-FFF2-40B4-BE49-F238E27FC236}">
                <a16:creationId xmlns:a16="http://schemas.microsoft.com/office/drawing/2014/main" id="{7F757271-0D4D-1743-A06C-8BE264A085F0}"/>
              </a:ext>
            </a:extLst>
          </p:cNvPr>
          <p:cNvSpPr txBox="1"/>
          <p:nvPr/>
        </p:nvSpPr>
        <p:spPr>
          <a:xfrm>
            <a:off x="3639348" y="5915994"/>
            <a:ext cx="71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29AEA57-1C6D-7144-80EC-6CEA23872FF1}"/>
              </a:ext>
            </a:extLst>
          </p:cNvPr>
          <p:cNvSpPr txBox="1"/>
          <p:nvPr/>
        </p:nvSpPr>
        <p:spPr>
          <a:xfrm>
            <a:off x="4307994" y="5915994"/>
            <a:ext cx="718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FF0000"/>
                </a:solidFill>
              </a:rPr>
              <a:t>isAlive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1600" dirty="0" smtClean="0">
                <a:solidFill>
                  <a:srgbClr val="FF0000"/>
                </a:solidFill>
              </a:rPr>
              <a:t>false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294DEADB-1EBA-044C-9A84-F81793D35C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35" y="5219383"/>
            <a:ext cx="541204" cy="541204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09090817-1A48-E745-9FA1-559B2D3FA3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41" y="5219383"/>
            <a:ext cx="541204" cy="5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9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854663" y="4602727"/>
            <a:ext cx="52906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練習一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新增超級士兵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D3BE1E5-3610-4F95-8017-AD67F652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854663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0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" y="2323223"/>
            <a:ext cx="2925678" cy="292567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5352910" y="2878121"/>
            <a:ext cx="50525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繼承士兵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(Soldier)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實作超級士兵 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類別，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並讓遊戲在生成新的士兵時，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有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10%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機率生成超級士兵。</a:t>
            </a:r>
          </a:p>
        </p:txBody>
      </p:sp>
    </p:spTree>
    <p:extLst>
      <p:ext uri="{BB962C8B-B14F-4D97-AF65-F5344CB8AC3E}">
        <p14:creationId xmlns:p14="http://schemas.microsoft.com/office/powerpoint/2010/main" val="357365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類別關係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119722-B61B-4922-A4EF-F0F931BF6CE1}"/>
              </a:ext>
            </a:extLst>
          </p:cNvPr>
          <p:cNvSpPr txBox="1"/>
          <p:nvPr/>
        </p:nvSpPr>
        <p:spPr>
          <a:xfrm>
            <a:off x="5392695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Tower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20F39F0-4B60-4272-8A42-CFC5B058ADDD}"/>
              </a:ext>
            </a:extLst>
          </p:cNvPr>
          <p:cNvSpPr txBox="1"/>
          <p:nvPr/>
        </p:nvSpPr>
        <p:spPr>
          <a:xfrm>
            <a:off x="1133832" y="2296664"/>
            <a:ext cx="17223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Soldier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FFD1A00-B2A0-4B81-B870-636DF37FFE7C}"/>
              </a:ext>
            </a:extLst>
          </p:cNvPr>
          <p:cNvSpPr txBox="1"/>
          <p:nvPr/>
        </p:nvSpPr>
        <p:spPr>
          <a:xfrm>
            <a:off x="9786908" y="2296664"/>
            <a:ext cx="185768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Cannon</a:t>
            </a:r>
          </a:p>
        </p:txBody>
      </p:sp>
      <p:sp>
        <p:nvSpPr>
          <p:cNvPr id="31" name="向右箭號 34">
            <a:extLst>
              <a:ext uri="{FF2B5EF4-FFF2-40B4-BE49-F238E27FC236}">
                <a16:creationId xmlns:a16="http://schemas.microsoft.com/office/drawing/2014/main" id="{19EC8A13-D044-4475-847A-8FC5217E2A9D}"/>
              </a:ext>
            </a:extLst>
          </p:cNvPr>
          <p:cNvSpPr/>
          <p:nvPr/>
        </p:nvSpPr>
        <p:spPr>
          <a:xfrm>
            <a:off x="7657477" y="2181507"/>
            <a:ext cx="1722332" cy="691978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C8F1FAEC-270F-4A0E-B185-465CAC98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1302274"/>
            <a:ext cx="860955" cy="86095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3393639-360B-449D-818D-5A63EF70B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06" y="1302317"/>
            <a:ext cx="860954" cy="86095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5F7C7F-7DEC-4555-B354-04824D3D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83" y="1302274"/>
            <a:ext cx="860954" cy="86095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5010823-363B-4932-AAA2-F7C285559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208" y="1413853"/>
            <a:ext cx="647990" cy="6479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18DD46-EAEE-4230-8049-ACFED86E8AD0}"/>
              </a:ext>
            </a:extLst>
          </p:cNvPr>
          <p:cNvSpPr txBox="1"/>
          <p:nvPr/>
        </p:nvSpPr>
        <p:spPr>
          <a:xfrm>
            <a:off x="1133832" y="5294297"/>
            <a:ext cx="17223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Consolas" panose="020B0609020204030204" pitchFamily="49" charset="0"/>
                <a:ea typeface="微軟正黑體" panose="020B0604030504040204" pitchFamily="34" charset="-120"/>
              </a:rPr>
              <a:t>Rambo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95E238-0692-47B6-8A3A-E30E668B1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34" y="4299907"/>
            <a:ext cx="860955" cy="860955"/>
          </a:xfrm>
          <a:prstGeom prst="rect">
            <a:avLst/>
          </a:prstGeom>
        </p:spPr>
      </p:pic>
      <p:sp>
        <p:nvSpPr>
          <p:cNvPr id="13" name="向右箭號 25">
            <a:extLst>
              <a:ext uri="{FF2B5EF4-FFF2-40B4-BE49-F238E27FC236}">
                <a16:creationId xmlns:a16="http://schemas.microsoft.com/office/drawing/2014/main" id="{25D9C0EE-C807-4D09-B54E-8289AB49BCC2}"/>
              </a:ext>
            </a:extLst>
          </p:cNvPr>
          <p:cNvSpPr/>
          <p:nvPr/>
        </p:nvSpPr>
        <p:spPr>
          <a:xfrm rot="16200000" flipV="1">
            <a:off x="1447182" y="3257481"/>
            <a:ext cx="1095632" cy="69899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14" name="圓角矩形 7">
            <a:extLst>
              <a:ext uri="{FF2B5EF4-FFF2-40B4-BE49-F238E27FC236}">
                <a16:creationId xmlns:a16="http://schemas.microsoft.com/office/drawing/2014/main" id="{0B665D95-0507-4809-93B8-0BF1DA230FDC}"/>
              </a:ext>
            </a:extLst>
          </p:cNvPr>
          <p:cNvSpPr/>
          <p:nvPr/>
        </p:nvSpPr>
        <p:spPr>
          <a:xfrm>
            <a:off x="721405" y="2891765"/>
            <a:ext cx="2529053" cy="3083554"/>
          </a:xfrm>
          <a:prstGeom prst="roundRect">
            <a:avLst>
              <a:gd name="adj" fmla="val 10609"/>
            </a:avLst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37">
            <a:extLst>
              <a:ext uri="{FF2B5EF4-FFF2-40B4-BE49-F238E27FC236}">
                <a16:creationId xmlns:a16="http://schemas.microsoft.com/office/drawing/2014/main" id="{5BEB29BC-A2A0-4914-BD6D-11A7017FE8D8}"/>
              </a:ext>
            </a:extLst>
          </p:cNvPr>
          <p:cNvSpPr/>
          <p:nvPr/>
        </p:nvSpPr>
        <p:spPr>
          <a:xfrm>
            <a:off x="7657477" y="531042"/>
            <a:ext cx="3675693" cy="647990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藍框內容為同學需要完成的部分</a:t>
            </a:r>
          </a:p>
        </p:txBody>
      </p:sp>
    </p:spTree>
    <p:extLst>
      <p:ext uri="{BB962C8B-B14F-4D97-AF65-F5344CB8AC3E}">
        <p14:creationId xmlns:p14="http://schemas.microsoft.com/office/powerpoint/2010/main" val="279131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D656E9B-B0AF-4834-9891-A0148C4A5EF6}"/>
              </a:ext>
            </a:extLst>
          </p:cNvPr>
          <p:cNvSpPr txBox="1"/>
          <p:nvPr/>
        </p:nvSpPr>
        <p:spPr>
          <a:xfrm>
            <a:off x="633162" y="431194"/>
            <a:ext cx="1112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練習一：增加超級士兵 </a:t>
            </a:r>
            <a:r>
              <a:rPr lang="en-US" altLang="zh-TW" sz="4400" b="1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(Rambo)</a:t>
            </a:r>
            <a:endParaRPr lang="zh-TW" altLang="en-US" sz="4400" b="1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623DD2-5772-4E83-9A5B-531149F0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3551"/>
            <a:ext cx="1552965" cy="15529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D0F70-0E74-4A84-B529-2C75B780FF50}"/>
              </a:ext>
            </a:extLst>
          </p:cNvPr>
          <p:cNvSpPr txBox="1"/>
          <p:nvPr/>
        </p:nvSpPr>
        <p:spPr>
          <a:xfrm>
            <a:off x="7597840" y="1422171"/>
            <a:ext cx="41605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超級士兵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255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0.75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圖片：超級士兵圖片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ramboImg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擊倒獲得分數：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5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CC19F8-38FA-4E54-A035-BC4C21368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2" y="1422171"/>
            <a:ext cx="1552965" cy="15529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B5B622-4AE3-4321-AE10-F24C3DD19F1E}"/>
              </a:ext>
            </a:extLst>
          </p:cNvPr>
          <p:cNvSpPr txBox="1"/>
          <p:nvPr/>
        </p:nvSpPr>
        <p:spPr>
          <a:xfrm>
            <a:off x="2186126" y="1422171"/>
            <a:ext cx="3909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士兵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生命值：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10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速度：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1.2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圖片：士兵圖片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800" dirty="0" err="1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soldierImg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擊倒獲得分數：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2808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1061</Words>
  <Application>Microsoft Office PowerPoint</Application>
  <PresentationFormat>寬螢幕</PresentationFormat>
  <Paragraphs>303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微軟正黑體</vt:lpstr>
      <vt:lpstr>新細明體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RARAKASM</dc:creator>
  <cp:lastModifiedBy>admin</cp:lastModifiedBy>
  <cp:revision>26</cp:revision>
  <dcterms:created xsi:type="dcterms:W3CDTF">2019-05-15T12:55:03Z</dcterms:created>
  <dcterms:modified xsi:type="dcterms:W3CDTF">2019-05-16T02:04:14Z</dcterms:modified>
</cp:coreProperties>
</file>